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7" r:id="rId10"/>
    <p:sldId id="269" r:id="rId11"/>
    <p:sldId id="270" r:id="rId12"/>
    <p:sldId id="271" r:id="rId13"/>
    <p:sldId id="268" r:id="rId14"/>
    <p:sldId id="264" r:id="rId15"/>
    <p:sldId id="265" r:id="rId16"/>
    <p:sldId id="266"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9312E10-FD06-4E7A-838E-3797E6F8221D}"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3348809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9312E10-FD06-4E7A-838E-3797E6F8221D}"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4148943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9312E10-FD06-4E7A-838E-3797E6F8221D}"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48E57C-85AF-4A70-BFB0-1A6233CA62E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601292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9312E10-FD06-4E7A-838E-3797E6F8221D}" type="datetimeFigureOut">
              <a:rPr lang="tr-TR" smtClean="0"/>
              <a:t>4.03.2025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5933290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9312E10-FD06-4E7A-838E-3797E6F8221D}" type="datetimeFigureOut">
              <a:rPr lang="tr-TR" smtClean="0"/>
              <a:t>4.03.2025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48E57C-85AF-4A70-BFB0-1A6233CA62E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7136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A9312E10-FD06-4E7A-838E-3797E6F8221D}" type="datetimeFigureOut">
              <a:rPr lang="tr-TR" smtClean="0"/>
              <a:t>4.03.2025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412030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312E10-FD06-4E7A-838E-3797E6F8221D}"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14465420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312E10-FD06-4E7A-838E-3797E6F8221D}"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1847275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9312E10-FD06-4E7A-838E-3797E6F8221D}"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30509237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9312E10-FD06-4E7A-838E-3797E6F8221D}"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3062565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9312E10-FD06-4E7A-838E-3797E6F8221D}" type="datetimeFigureOut">
              <a:rPr lang="tr-TR" smtClean="0"/>
              <a:t>4.03.2025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397041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9312E10-FD06-4E7A-838E-3797E6F8221D}"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3787628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9312E10-FD06-4E7A-838E-3797E6F8221D}" type="datetimeFigureOut">
              <a:rPr lang="tr-TR" smtClean="0"/>
              <a:t>4.03.2025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894643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12E10-FD06-4E7A-838E-3797E6F8221D}" type="datetimeFigureOut">
              <a:rPr lang="tr-TR" smtClean="0"/>
              <a:t>4.03.2025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2998135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9312E10-FD06-4E7A-838E-3797E6F8221D}" type="datetimeFigureOut">
              <a:rPr lang="tr-TR" smtClean="0"/>
              <a:t>4.03.2025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3240178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9312E10-FD06-4E7A-838E-3797E6F8221D}" type="datetimeFigureOut">
              <a:rPr lang="tr-TR" smtClean="0"/>
              <a:t>4.03.2025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48E57C-85AF-4A70-BFB0-1A6233CA62E1}" type="slidenum">
              <a:rPr lang="tr-TR" smtClean="0"/>
              <a:t>‹#›</a:t>
            </a:fld>
            <a:endParaRPr lang="tr-TR"/>
          </a:p>
        </p:txBody>
      </p:sp>
    </p:spTree>
    <p:extLst>
      <p:ext uri="{BB962C8B-B14F-4D97-AF65-F5344CB8AC3E}">
        <p14:creationId xmlns:p14="http://schemas.microsoft.com/office/powerpoint/2010/main" val="3074900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9312E10-FD06-4E7A-838E-3797E6F8221D}" type="datetimeFigureOut">
              <a:rPr lang="tr-TR" smtClean="0"/>
              <a:t>4.03.2025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C48E57C-85AF-4A70-BFB0-1A6233CA62E1}" type="slidenum">
              <a:rPr lang="tr-TR" smtClean="0"/>
              <a:t>‹#›</a:t>
            </a:fld>
            <a:endParaRPr lang="tr-TR"/>
          </a:p>
        </p:txBody>
      </p:sp>
    </p:spTree>
    <p:extLst>
      <p:ext uri="{BB962C8B-B14F-4D97-AF65-F5344CB8AC3E}">
        <p14:creationId xmlns:p14="http://schemas.microsoft.com/office/powerpoint/2010/main" val="1788047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frin şehidi Tatar'ın adı mezun olduğu okulda yaşatılaca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4398" y="183647"/>
            <a:ext cx="9403203" cy="5138644"/>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p:cNvSpPr>
            <a:spLocks noGrp="1"/>
          </p:cNvSpPr>
          <p:nvPr>
            <p:ph type="ctrTitle"/>
          </p:nvPr>
        </p:nvSpPr>
        <p:spPr/>
        <p:txBody>
          <a:bodyPr/>
          <a:lstStyle/>
          <a:p>
            <a:endParaRPr lang="tr-TR" dirty="0"/>
          </a:p>
        </p:txBody>
      </p:sp>
      <p:sp>
        <p:nvSpPr>
          <p:cNvPr id="3" name="Alt Başlık 2"/>
          <p:cNvSpPr>
            <a:spLocks noGrp="1"/>
          </p:cNvSpPr>
          <p:nvPr>
            <p:ph type="subTitle" idx="1"/>
          </p:nvPr>
        </p:nvSpPr>
        <p:spPr>
          <a:xfrm>
            <a:off x="1523999" y="5322291"/>
            <a:ext cx="9144000" cy="1655762"/>
          </a:xfrm>
        </p:spPr>
        <p:txBody>
          <a:bodyPr/>
          <a:lstStyle/>
          <a:p>
            <a:r>
              <a:rPr lang="tr-TR" dirty="0" smtClean="0"/>
              <a:t>	Gönüllü olarak görev yaptığı Suriye'nin </a:t>
            </a:r>
            <a:r>
              <a:rPr lang="tr-TR" dirty="0" err="1" smtClean="0"/>
              <a:t>Afrin</a:t>
            </a:r>
            <a:r>
              <a:rPr lang="tr-TR" dirty="0" smtClean="0"/>
              <a:t> bölgesinde, hasta bakımına giderken el yapımı patlayıcının infilak etmesi sonucu şehit olan Ulusal Medikal Kurtarma Ekibi (UMKE) görevlisi, okulumuz eski mezunlarından Burak Tatar'ın ismi okulumuzda yaşatılmaktadır. </a:t>
            </a:r>
          </a:p>
          <a:p>
            <a:endParaRPr lang="tr-TR" dirty="0"/>
          </a:p>
        </p:txBody>
      </p:sp>
    </p:spTree>
    <p:extLst>
      <p:ext uri="{BB962C8B-B14F-4D97-AF65-F5344CB8AC3E}">
        <p14:creationId xmlns:p14="http://schemas.microsoft.com/office/powerpoint/2010/main" val="29645089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flipV="1">
            <a:off x="2592925" y="578391"/>
            <a:ext cx="8911687" cy="45719"/>
          </a:xfrm>
        </p:spPr>
        <p:txBody>
          <a:bodyPr>
            <a:normAutofit fontScale="90000"/>
          </a:bodyPr>
          <a:lstStyle/>
          <a:p>
            <a:endParaRPr lang="tr-TR" dirty="0"/>
          </a:p>
        </p:txBody>
      </p:sp>
      <p:sp>
        <p:nvSpPr>
          <p:cNvPr id="3" name="İçerik Yer Tutucusu 2"/>
          <p:cNvSpPr>
            <a:spLocks noGrp="1"/>
          </p:cNvSpPr>
          <p:nvPr>
            <p:ph idx="1"/>
          </p:nvPr>
        </p:nvSpPr>
        <p:spPr>
          <a:xfrm>
            <a:off x="2589212" y="869133"/>
            <a:ext cx="8915400" cy="5042089"/>
          </a:xfrm>
        </p:spPr>
        <p:txBody>
          <a:bodyPr>
            <a:normAutofit lnSpcReduction="10000"/>
          </a:bodyPr>
          <a:lstStyle/>
          <a:p>
            <a:r>
              <a:rPr lang="tr-TR" sz="2400" b="1" dirty="0"/>
              <a:t>Görev Yerlerinde Yaptıkları İşler: </a:t>
            </a:r>
          </a:p>
          <a:p>
            <a:r>
              <a:rPr lang="tr-TR" dirty="0"/>
              <a:t>a)Doğurganlık sınırları içerisindeki kadınların üreme sağlığı konusunda kayıtlarının tutulmasına yardım eder. </a:t>
            </a:r>
            <a:endParaRPr lang="tr-TR" dirty="0" smtClean="0"/>
          </a:p>
          <a:p>
            <a:r>
              <a:rPr lang="tr-TR" dirty="0" smtClean="0"/>
              <a:t>b)Gebelik </a:t>
            </a:r>
            <a:r>
              <a:rPr lang="tr-TR" dirty="0"/>
              <a:t>öncesi dönemde gebeliğe hazırlık eğitim programı ile anne-babalığa ve doğuma hazırlık programlarının uygulanmasına yardım eder</a:t>
            </a:r>
            <a:r>
              <a:rPr lang="tr-TR" dirty="0" smtClean="0"/>
              <a:t>.</a:t>
            </a:r>
          </a:p>
          <a:p>
            <a:r>
              <a:rPr lang="tr-TR" dirty="0" smtClean="0"/>
              <a:t> </a:t>
            </a:r>
            <a:r>
              <a:rPr lang="tr-TR" dirty="0"/>
              <a:t>c)Gebelik izlemleri süreci dâhil olmak üzere kadının muayeneye hazırlığını yapar. </a:t>
            </a:r>
            <a:endParaRPr lang="tr-TR" dirty="0" smtClean="0"/>
          </a:p>
          <a:p>
            <a:r>
              <a:rPr lang="tr-TR" dirty="0" smtClean="0"/>
              <a:t>ç)Gebelik</a:t>
            </a:r>
            <a:r>
              <a:rPr lang="tr-TR" dirty="0"/>
              <a:t>, doğum ve doğum sonrası dönemde gebenin günlük yaşam aktivitelerinin yerine getirilmesi, beslenme programının uygulanması, kişisel bakım ve temizliği ile ilgili gereksinimlerinin karşılanmasına yardımcı olur. </a:t>
            </a:r>
            <a:endParaRPr lang="tr-TR" dirty="0" smtClean="0"/>
          </a:p>
          <a:p>
            <a:r>
              <a:rPr lang="tr-TR" dirty="0" smtClean="0"/>
              <a:t>d)Doğum </a:t>
            </a:r>
            <a:r>
              <a:rPr lang="tr-TR" dirty="0"/>
              <a:t>sırasında gebenin doğum ağrısı ve doğum korkusuyla başa çıkmasına yardımcı olur</a:t>
            </a:r>
            <a:r>
              <a:rPr lang="tr-TR" dirty="0" smtClean="0"/>
              <a:t>.</a:t>
            </a:r>
          </a:p>
          <a:p>
            <a:r>
              <a:rPr lang="tr-TR" dirty="0" smtClean="0"/>
              <a:t> </a:t>
            </a:r>
            <a:r>
              <a:rPr lang="tr-TR" dirty="0"/>
              <a:t>e)Doğum sonrası dönemde; anneye bebek bakımı ve emzirme konusunda yardımcı olur, anne ve bebeğin genel sağlık durumunda fark ettiği değişiklikleri ebeye bildirir. </a:t>
            </a:r>
          </a:p>
        </p:txBody>
      </p:sp>
    </p:spTree>
    <p:extLst>
      <p:ext uri="{BB962C8B-B14F-4D97-AF65-F5344CB8AC3E}">
        <p14:creationId xmlns:p14="http://schemas.microsoft.com/office/powerpoint/2010/main" val="329040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163541"/>
          </a:xfrm>
        </p:spPr>
        <p:txBody>
          <a:bodyPr>
            <a:normAutofit fontScale="90000"/>
          </a:bodyPr>
          <a:lstStyle/>
          <a:p>
            <a:endParaRPr lang="tr-TR" dirty="0"/>
          </a:p>
        </p:txBody>
      </p:sp>
      <p:sp>
        <p:nvSpPr>
          <p:cNvPr id="3" name="İçerik Yer Tutucusu 2"/>
          <p:cNvSpPr>
            <a:spLocks noGrp="1"/>
          </p:cNvSpPr>
          <p:nvPr>
            <p:ph idx="1"/>
          </p:nvPr>
        </p:nvSpPr>
        <p:spPr>
          <a:xfrm>
            <a:off x="2589212" y="932507"/>
            <a:ext cx="8915400" cy="4978715"/>
          </a:xfrm>
        </p:spPr>
        <p:txBody>
          <a:bodyPr/>
          <a:lstStyle/>
          <a:p>
            <a:r>
              <a:rPr lang="tr-TR" dirty="0"/>
              <a:t>f)Kadının başka bir kliniğe ya da birime transferine yardım eder ve refakat eder. </a:t>
            </a:r>
            <a:endParaRPr lang="tr-TR" dirty="0" smtClean="0"/>
          </a:p>
          <a:p>
            <a:r>
              <a:rPr lang="tr-TR" dirty="0" smtClean="0"/>
              <a:t>g)Gebelik</a:t>
            </a:r>
            <a:r>
              <a:rPr lang="tr-TR" dirty="0"/>
              <a:t>, doğum ve doğum sonrası dönemde anne ve bebek sağlığını korumak ve geliştirmek için hizmet sunduğu gruba bilgi verir. </a:t>
            </a:r>
            <a:endParaRPr lang="tr-TR" dirty="0" smtClean="0"/>
          </a:p>
          <a:p>
            <a:r>
              <a:rPr lang="tr-TR" dirty="0" smtClean="0"/>
              <a:t>ğ)Aile </a:t>
            </a:r>
            <a:r>
              <a:rPr lang="tr-TR" dirty="0"/>
              <a:t>planlaması hizmetlerinde, kadın ve </a:t>
            </a:r>
            <a:r>
              <a:rPr lang="tr-TR" dirty="0" err="1"/>
              <a:t>yenidoğana</a:t>
            </a:r>
            <a:r>
              <a:rPr lang="tr-TR" dirty="0"/>
              <a:t> ait tarama programlarının yürütülmesinde ebeye yardım eder</a:t>
            </a:r>
            <a:r>
              <a:rPr lang="tr-TR" dirty="0" smtClean="0"/>
              <a:t>.</a:t>
            </a:r>
          </a:p>
          <a:p>
            <a:r>
              <a:rPr lang="tr-TR" dirty="0" smtClean="0"/>
              <a:t> </a:t>
            </a:r>
            <a:r>
              <a:rPr lang="tr-TR" dirty="0"/>
              <a:t>h)Kullanılan malzemelerin temizliği, dezenfeksiyonu ve uygun şekilde saklanmasına yardım eder. </a:t>
            </a:r>
            <a:endParaRPr lang="tr-TR" dirty="0" smtClean="0"/>
          </a:p>
          <a:p>
            <a:r>
              <a:rPr lang="tr-TR" dirty="0" smtClean="0"/>
              <a:t>ı)Çalıştığı </a:t>
            </a:r>
            <a:r>
              <a:rPr lang="tr-TR" dirty="0"/>
              <a:t>ünitenin kullanıma hazır bulundurulmasında görev alır</a:t>
            </a:r>
            <a:r>
              <a:rPr lang="tr-TR" dirty="0" smtClean="0"/>
              <a:t>.</a:t>
            </a:r>
          </a:p>
          <a:p>
            <a:r>
              <a:rPr lang="tr-TR" dirty="0" smtClean="0"/>
              <a:t> </a:t>
            </a:r>
            <a:r>
              <a:rPr lang="tr-TR" dirty="0"/>
              <a:t>i)Alınan kan, doku veya diğer örneklerin laboratuvara naklini sağlar</a:t>
            </a:r>
          </a:p>
        </p:txBody>
      </p:sp>
    </p:spTree>
    <p:extLst>
      <p:ext uri="{BB962C8B-B14F-4D97-AF65-F5344CB8AC3E}">
        <p14:creationId xmlns:p14="http://schemas.microsoft.com/office/powerpoint/2010/main" val="2966915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SAĞLIK BAKIM TEKNİSYENLİĞİ</a:t>
            </a:r>
          </a:p>
        </p:txBody>
      </p:sp>
      <p:sp>
        <p:nvSpPr>
          <p:cNvPr id="3" name="İçerik Yer Tutucusu 2"/>
          <p:cNvSpPr>
            <a:spLocks noGrp="1"/>
          </p:cNvSpPr>
          <p:nvPr>
            <p:ph idx="1"/>
          </p:nvPr>
        </p:nvSpPr>
        <p:spPr/>
        <p:txBody>
          <a:bodyPr/>
          <a:lstStyle/>
          <a:p>
            <a:r>
              <a:rPr lang="tr-TR" dirty="0" smtClean="0"/>
              <a:t> </a:t>
            </a:r>
            <a:r>
              <a:rPr lang="tr-TR" b="1" dirty="0" smtClean="0"/>
              <a:t>Sağlık </a:t>
            </a:r>
            <a:r>
              <a:rPr lang="tr-TR" b="1" dirty="0"/>
              <a:t>bakım </a:t>
            </a:r>
            <a:r>
              <a:rPr lang="tr-TR" b="1" dirty="0" smtClean="0"/>
              <a:t>teknisyeni </a:t>
            </a:r>
            <a:r>
              <a:rPr lang="tr-TR" dirty="0"/>
              <a:t>en az tekniker düzeyindeki sağlık meslek mensuplarının nezaretinde yardımcı olarak çalışmaları öngörülmektedir. Bu kişilerin ayrıca, hastaların günlük yaşam aktivitelerine, beslenme programının uygulanmasına, kişisel bakım ve temizliği ile sağlık hizmetlerine ulaşımına yardımcı olmak ve refakat etmekle görevli olmaları öngörülmektedir. </a:t>
            </a:r>
          </a:p>
        </p:txBody>
      </p:sp>
    </p:spTree>
    <p:extLst>
      <p:ext uri="{BB962C8B-B14F-4D97-AF65-F5344CB8AC3E}">
        <p14:creationId xmlns:p14="http://schemas.microsoft.com/office/powerpoint/2010/main" val="986771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35145"/>
          </a:xfrm>
        </p:spPr>
        <p:txBody>
          <a:bodyPr>
            <a:normAutofit fontScale="90000"/>
          </a:bodyPr>
          <a:lstStyle/>
          <a:p>
            <a:endParaRPr lang="tr-TR" dirty="0"/>
          </a:p>
        </p:txBody>
      </p:sp>
      <p:sp>
        <p:nvSpPr>
          <p:cNvPr id="3" name="İçerik Yer Tutucusu 2"/>
          <p:cNvSpPr>
            <a:spLocks noGrp="1"/>
          </p:cNvSpPr>
          <p:nvPr>
            <p:ph idx="1"/>
          </p:nvPr>
        </p:nvSpPr>
        <p:spPr>
          <a:xfrm>
            <a:off x="2589212" y="1430448"/>
            <a:ext cx="8915400" cy="4480774"/>
          </a:xfrm>
        </p:spPr>
        <p:txBody>
          <a:bodyPr/>
          <a:lstStyle/>
          <a:p>
            <a:r>
              <a:rPr lang="tr-TR" sz="2400" b="1" dirty="0"/>
              <a:t>Eğitimin Süresi ve </a:t>
            </a:r>
            <a:r>
              <a:rPr lang="tr-TR" sz="2400" b="1" dirty="0" smtClean="0"/>
              <a:t>İçeriği</a:t>
            </a:r>
          </a:p>
          <a:p>
            <a:r>
              <a:rPr lang="tr-TR" dirty="0"/>
              <a:t>Sağlık Meslek Liselerinin Sağlık Bakım Teknisyenliği Bölümünde 4 yıl süre ile eğitim verilmektedir. Mesleki Eğitimde; Genel Kültür Dersleri yanında Meslek Dersleri ve bunların Uygulamalı Dersleri (hastanelerde) </a:t>
            </a:r>
            <a:r>
              <a:rPr lang="tr-TR" dirty="0" smtClean="0"/>
              <a:t>verilmektedir. </a:t>
            </a:r>
            <a:r>
              <a:rPr lang="tr-TR" dirty="0"/>
              <a:t>12. </a:t>
            </a:r>
            <a:r>
              <a:rPr lang="tr-TR" dirty="0" smtClean="0"/>
              <a:t>sınıfta </a:t>
            </a:r>
            <a:r>
              <a:rPr lang="tr-TR" dirty="0"/>
              <a:t>staj eğitim başlamaktadır.</a:t>
            </a:r>
            <a:endParaRPr lang="tr-TR" b="1" dirty="0" smtClean="0"/>
          </a:p>
          <a:p>
            <a:endParaRPr lang="tr-TR" dirty="0"/>
          </a:p>
        </p:txBody>
      </p:sp>
    </p:spTree>
    <p:extLst>
      <p:ext uri="{BB962C8B-B14F-4D97-AF65-F5344CB8AC3E}">
        <p14:creationId xmlns:p14="http://schemas.microsoft.com/office/powerpoint/2010/main" val="358906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35557"/>
          </a:xfrm>
        </p:spPr>
        <p:txBody>
          <a:bodyPr>
            <a:normAutofit fontScale="90000"/>
          </a:bodyPr>
          <a:lstStyle/>
          <a:p>
            <a:endParaRPr lang="tr-TR" dirty="0"/>
          </a:p>
        </p:txBody>
      </p:sp>
      <p:sp>
        <p:nvSpPr>
          <p:cNvPr id="3" name="İçerik Yer Tutucusu 2"/>
          <p:cNvSpPr>
            <a:spLocks noGrp="1"/>
          </p:cNvSpPr>
          <p:nvPr>
            <p:ph idx="1"/>
          </p:nvPr>
        </p:nvSpPr>
        <p:spPr>
          <a:xfrm>
            <a:off x="2589212" y="1186004"/>
            <a:ext cx="8915400" cy="4725218"/>
          </a:xfrm>
        </p:spPr>
        <p:txBody>
          <a:bodyPr/>
          <a:lstStyle/>
          <a:p>
            <a:r>
              <a:rPr lang="tr-TR" sz="2400" b="1" dirty="0"/>
              <a:t>Çalışma Alanları ve İş Bulma </a:t>
            </a:r>
            <a:r>
              <a:rPr lang="tr-TR" sz="2400" b="1" dirty="0" smtClean="0"/>
              <a:t>İmkanları</a:t>
            </a:r>
          </a:p>
          <a:p>
            <a:r>
              <a:rPr lang="tr-TR" dirty="0"/>
              <a:t>Sağlık bakım teknisyenleri meslekte iş bulma olanağı cinsiyet ayrımı gözetmeksizin kamu sektöründe Kamu Personeli Seçme Sınavı'nda yeterli puanın alınmasına, özel sektörde ise yetenek ve bilgiye bağlıdır. Sağlık bakım teknisyenleri, özel hastane ve poliklinikler, devlet ve üniversite hastaneleri, özel ambulans servisleri ve özel tıp merkezlerinin acil servis ve yoğun bakım alanlarında iş bulabilirler. Özel sektörde sağlık alanında rahatlıkla iş bulmakla birlikte kamu alanında pek çok branşta istihdam edilmektedir. </a:t>
            </a:r>
            <a:endParaRPr lang="tr-TR" dirty="0" smtClean="0"/>
          </a:p>
          <a:p>
            <a:r>
              <a:rPr lang="tr-TR" dirty="0"/>
              <a:t>Ülkemizde sağlık sektöründe sunulan hizmetlerin gelişmesi, sağlık hizmetlerinden beklentilerin değişmesi ile sağlık profesyoneli nezaretinde yardımcı olarak çalışan ve ayrıca hastaların günlük yaşam aktivitelerinin yerine getirilmesi, beslenme programının uygulanması, kişisel bakım ve temizliği ile ilgili sağlık hizmetlerine ulaşımda yardımcı olan ve refakat eden sağlık teknisyenlerine ihtiyaç duyulmuştur.</a:t>
            </a:r>
            <a:endParaRPr lang="tr-TR" b="1" dirty="0" smtClean="0"/>
          </a:p>
          <a:p>
            <a:endParaRPr lang="tr-TR" dirty="0"/>
          </a:p>
        </p:txBody>
      </p:sp>
    </p:spTree>
    <p:extLst>
      <p:ext uri="{BB962C8B-B14F-4D97-AF65-F5344CB8AC3E}">
        <p14:creationId xmlns:p14="http://schemas.microsoft.com/office/powerpoint/2010/main" val="7778579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26504"/>
          </a:xfrm>
        </p:spPr>
        <p:txBody>
          <a:bodyPr>
            <a:normAutofit fontScale="90000"/>
          </a:bodyPr>
          <a:lstStyle/>
          <a:p>
            <a:endParaRPr lang="tr-TR" dirty="0"/>
          </a:p>
        </p:txBody>
      </p:sp>
      <p:sp>
        <p:nvSpPr>
          <p:cNvPr id="3" name="İçerik Yer Tutucusu 2"/>
          <p:cNvSpPr>
            <a:spLocks noGrp="1"/>
          </p:cNvSpPr>
          <p:nvPr>
            <p:ph idx="1"/>
          </p:nvPr>
        </p:nvSpPr>
        <p:spPr>
          <a:xfrm>
            <a:off x="2589212" y="1095469"/>
            <a:ext cx="8915400" cy="4815753"/>
          </a:xfrm>
        </p:spPr>
        <p:txBody>
          <a:bodyPr>
            <a:normAutofit fontScale="92500" lnSpcReduction="20000"/>
          </a:bodyPr>
          <a:lstStyle/>
          <a:p>
            <a:r>
              <a:rPr lang="tr-TR" sz="2200" b="1" dirty="0"/>
              <a:t>Görev Yerlerinde Yaptıkları </a:t>
            </a:r>
            <a:r>
              <a:rPr lang="tr-TR" sz="2200" b="1" dirty="0" smtClean="0"/>
              <a:t>İşler</a:t>
            </a:r>
          </a:p>
          <a:p>
            <a:r>
              <a:rPr lang="tr-TR" sz="2000" dirty="0"/>
              <a:t>a)Çalıştığı ünitenin kullanıma hazır bulundurulmasında görev alır. </a:t>
            </a:r>
            <a:endParaRPr lang="tr-TR" sz="2000" dirty="0" smtClean="0"/>
          </a:p>
          <a:p>
            <a:r>
              <a:rPr lang="tr-TR" sz="2000" dirty="0" smtClean="0"/>
              <a:t>b)Hastaların </a:t>
            </a:r>
            <a:r>
              <a:rPr lang="tr-TR" sz="2000" dirty="0"/>
              <a:t>muayene, tetkik ve tedavi için hazırlanmasına, tıbbi işlem öncesinde elbiselerinin değiştirilmesine ve işlem sonrasında giyinmesine yardım eder. </a:t>
            </a:r>
            <a:endParaRPr lang="tr-TR" sz="2000" dirty="0" smtClean="0"/>
          </a:p>
          <a:p>
            <a:r>
              <a:rPr lang="tr-TR" sz="2000" dirty="0" smtClean="0"/>
              <a:t>c)Sağlık </a:t>
            </a:r>
            <a:r>
              <a:rPr lang="tr-TR" sz="2000" dirty="0"/>
              <a:t>meslek mensubunun uygun gördüğü durumlarda hastanın yürümesine ve hareket etmesine yardım eder. </a:t>
            </a:r>
            <a:endParaRPr lang="tr-TR" sz="2000" dirty="0" smtClean="0"/>
          </a:p>
          <a:p>
            <a:r>
              <a:rPr lang="tr-TR" sz="2000" dirty="0" smtClean="0"/>
              <a:t>ç)Hareket </a:t>
            </a:r>
            <a:r>
              <a:rPr lang="tr-TR" sz="2000" dirty="0"/>
              <a:t>kısıtlılığı olan hastalar için sağlık meslek mensubunun uygun gördüğü pozisyonu verir. </a:t>
            </a:r>
            <a:endParaRPr lang="tr-TR" sz="2000" dirty="0" smtClean="0"/>
          </a:p>
          <a:p>
            <a:r>
              <a:rPr lang="tr-TR" sz="2000" dirty="0" smtClean="0"/>
              <a:t>d)İlgilendiği </a:t>
            </a:r>
            <a:r>
              <a:rPr lang="tr-TR" sz="2000" dirty="0"/>
              <a:t>hastaların genel durumunda fark ettiği değişiklikleri sağlık meslek mensubuna bildirir. </a:t>
            </a:r>
            <a:endParaRPr lang="tr-TR" sz="2000" dirty="0" smtClean="0"/>
          </a:p>
          <a:p>
            <a:r>
              <a:rPr lang="tr-TR" sz="2000" dirty="0" smtClean="0"/>
              <a:t>e)Sağlık </a:t>
            </a:r>
            <a:r>
              <a:rPr lang="tr-TR" sz="2000" dirty="0"/>
              <a:t>meslek mensuplarının belirlemiş olduğu günlük yaşam aktivitelerine yönelik plan doğrultusunda hastaya yardım eder. </a:t>
            </a:r>
            <a:endParaRPr lang="tr-TR" sz="2000" dirty="0" smtClean="0"/>
          </a:p>
          <a:p>
            <a:r>
              <a:rPr lang="tr-TR" sz="2000" dirty="0" smtClean="0"/>
              <a:t>f)Sağlık </a:t>
            </a:r>
            <a:r>
              <a:rPr lang="tr-TR" sz="2000" dirty="0"/>
              <a:t>meslek mensubu tarafından belirlenen beslenme programına uygun olarak hastanın beslenmesine yardımcı olur</a:t>
            </a:r>
            <a:endParaRPr lang="tr-TR" sz="2000" b="1" dirty="0"/>
          </a:p>
        </p:txBody>
      </p:sp>
    </p:spTree>
    <p:extLst>
      <p:ext uri="{BB962C8B-B14F-4D97-AF65-F5344CB8AC3E}">
        <p14:creationId xmlns:p14="http://schemas.microsoft.com/office/powerpoint/2010/main" val="2378698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89878"/>
          </a:xfrm>
        </p:spPr>
        <p:txBody>
          <a:bodyPr>
            <a:normAutofit fontScale="90000"/>
          </a:bodyPr>
          <a:lstStyle/>
          <a:p>
            <a:endParaRPr lang="tr-TR" dirty="0"/>
          </a:p>
        </p:txBody>
      </p:sp>
      <p:sp>
        <p:nvSpPr>
          <p:cNvPr id="3" name="İçerik Yer Tutucusu 2"/>
          <p:cNvSpPr>
            <a:spLocks noGrp="1"/>
          </p:cNvSpPr>
          <p:nvPr>
            <p:ph idx="1"/>
          </p:nvPr>
        </p:nvSpPr>
        <p:spPr>
          <a:xfrm>
            <a:off x="2589212" y="1195057"/>
            <a:ext cx="8915400" cy="4716165"/>
          </a:xfrm>
        </p:spPr>
        <p:txBody>
          <a:bodyPr/>
          <a:lstStyle/>
          <a:p>
            <a:r>
              <a:rPr lang="tr-TR" dirty="0"/>
              <a:t>g)Sağlık meslek mensubu tarafından belirlenen egzersiz programının hastaya uygulanmasına yardım eder. </a:t>
            </a:r>
            <a:endParaRPr lang="tr-TR" dirty="0" smtClean="0"/>
          </a:p>
          <a:p>
            <a:r>
              <a:rPr lang="tr-TR" dirty="0" smtClean="0"/>
              <a:t>ğ)Kullanılan </a:t>
            </a:r>
            <a:r>
              <a:rPr lang="tr-TR" dirty="0"/>
              <a:t>malzemelerin hazırlanmasına, temizliğine, dezenfeksiyonuna ve uygun şekilde saklanmasına yardım eder. </a:t>
            </a:r>
            <a:endParaRPr lang="tr-TR" dirty="0" smtClean="0"/>
          </a:p>
          <a:p>
            <a:r>
              <a:rPr lang="tr-TR" dirty="0" smtClean="0"/>
              <a:t>h</a:t>
            </a:r>
            <a:r>
              <a:rPr lang="tr-TR" dirty="0"/>
              <a:t>) Kullanılan aletlerin sterilize edilmesine, kirlenmiş malzemelerin bertaraf edilmesine, tıbbi aletlerin ve malzemelerin kullanıma hazır bulundurulmasına yardım eder</a:t>
            </a:r>
            <a:r>
              <a:rPr lang="tr-TR" dirty="0" smtClean="0"/>
              <a:t>.</a:t>
            </a:r>
          </a:p>
          <a:p>
            <a:r>
              <a:rPr lang="tr-TR" dirty="0" smtClean="0"/>
              <a:t> </a:t>
            </a:r>
            <a:r>
              <a:rPr lang="tr-TR" dirty="0"/>
              <a:t>ı)Alınan kan, doku veya diğer örneklerin </a:t>
            </a:r>
            <a:r>
              <a:rPr lang="tr-TR" dirty="0" smtClean="0"/>
              <a:t>laboratuvara </a:t>
            </a:r>
            <a:r>
              <a:rPr lang="tr-TR" dirty="0"/>
              <a:t>naklini sağlar. </a:t>
            </a:r>
            <a:endParaRPr lang="tr-TR" dirty="0" smtClean="0"/>
          </a:p>
          <a:p>
            <a:r>
              <a:rPr lang="tr-TR" dirty="0" smtClean="0"/>
              <a:t>i)Hastanın </a:t>
            </a:r>
            <a:r>
              <a:rPr lang="tr-TR" dirty="0"/>
              <a:t>başka bir kliniğe ya da birime transferine yardım ve refakat eder.</a:t>
            </a:r>
          </a:p>
        </p:txBody>
      </p:sp>
    </p:spTree>
    <p:extLst>
      <p:ext uri="{BB962C8B-B14F-4D97-AF65-F5344CB8AC3E}">
        <p14:creationId xmlns:p14="http://schemas.microsoft.com/office/powerpoint/2010/main" val="2235822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ctr">
              <a:buNone/>
            </a:pPr>
            <a:r>
              <a:rPr lang="tr-TR" sz="2400" b="1" dirty="0" smtClean="0"/>
              <a:t>ŞEHİT BURAK TATAR MESLEKİ VE TEKNİK ANADOLU LİSESİ REHBERLİK SERVİSİ </a:t>
            </a:r>
          </a:p>
          <a:p>
            <a:pPr marL="0" indent="0" algn="ctr">
              <a:buNone/>
            </a:pPr>
            <a:r>
              <a:rPr lang="tr-TR" sz="2400" b="1" dirty="0" smtClean="0"/>
              <a:t>PSİKOLOJİK DANIŞMAN FATMA GÜNGÖR</a:t>
            </a:r>
          </a:p>
          <a:p>
            <a:pPr marL="0" indent="0" algn="ctr">
              <a:buNone/>
            </a:pPr>
            <a:r>
              <a:rPr lang="tr-TR" sz="2400" b="1" dirty="0" smtClean="0"/>
              <a:t>PSİKOLOJİK DANIŞMAN ÖMER ER </a:t>
            </a:r>
          </a:p>
          <a:p>
            <a:endParaRPr lang="tr-TR" dirty="0"/>
          </a:p>
        </p:txBody>
      </p:sp>
    </p:spTree>
    <p:extLst>
      <p:ext uri="{BB962C8B-B14F-4D97-AF65-F5344CB8AC3E}">
        <p14:creationId xmlns:p14="http://schemas.microsoft.com/office/powerpoint/2010/main" val="18110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OKULUMUZDA BULUNAN BÖLÜMLER</a:t>
            </a:r>
            <a:endParaRPr lang="tr-TR" dirty="0"/>
          </a:p>
        </p:txBody>
      </p:sp>
      <p:sp>
        <p:nvSpPr>
          <p:cNvPr id="3" name="İçerik Yer Tutucusu 2"/>
          <p:cNvSpPr>
            <a:spLocks noGrp="1"/>
          </p:cNvSpPr>
          <p:nvPr>
            <p:ph idx="1"/>
          </p:nvPr>
        </p:nvSpPr>
        <p:spPr/>
        <p:txBody>
          <a:bodyPr/>
          <a:lstStyle/>
          <a:p>
            <a:r>
              <a:rPr lang="tr-TR" dirty="0" smtClean="0"/>
              <a:t>HEMŞİRE YARDIMCILIĞI </a:t>
            </a:r>
          </a:p>
          <a:p>
            <a:r>
              <a:rPr lang="tr-TR" dirty="0" smtClean="0"/>
              <a:t>EBE YARDIMCILIĞI</a:t>
            </a:r>
          </a:p>
          <a:p>
            <a:r>
              <a:rPr lang="tr-TR" dirty="0" smtClean="0"/>
              <a:t>SAĞLIK BAKIM TEKNİSYENLİĞİ</a:t>
            </a:r>
            <a:endParaRPr lang="tr-TR" dirty="0"/>
          </a:p>
        </p:txBody>
      </p:sp>
    </p:spTree>
    <p:extLst>
      <p:ext uri="{BB962C8B-B14F-4D97-AF65-F5344CB8AC3E}">
        <p14:creationId xmlns:p14="http://schemas.microsoft.com/office/powerpoint/2010/main" val="2126694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HEMŞİRE YARDIMCILIĞI ALANI</a:t>
            </a:r>
            <a:endParaRPr lang="tr-TR" dirty="0"/>
          </a:p>
        </p:txBody>
      </p:sp>
      <p:sp>
        <p:nvSpPr>
          <p:cNvPr id="3" name="İçerik Yer Tutucusu 2"/>
          <p:cNvSpPr>
            <a:spLocks noGrp="1"/>
          </p:cNvSpPr>
          <p:nvPr>
            <p:ph idx="1"/>
          </p:nvPr>
        </p:nvSpPr>
        <p:spPr/>
        <p:txBody>
          <a:bodyPr/>
          <a:lstStyle/>
          <a:p>
            <a:r>
              <a:rPr lang="tr-TR" b="1" dirty="0" smtClean="0"/>
              <a:t>Hemşire </a:t>
            </a:r>
            <a:r>
              <a:rPr lang="tr-TR" b="1" dirty="0"/>
              <a:t>yardımcısı; </a:t>
            </a:r>
            <a:r>
              <a:rPr lang="tr-TR" dirty="0"/>
              <a:t>sağlık meslek liselerinin hemşire yardımcılığı programından mezun olup hemşire nezaretinde yardımcı olarak çalışan, ayrıca hastaların günlük yaşam aktivitelerinin yerine getirilmesi, beslenme programının uygulanması, kişisel bakım ve temizliği ile sağlık hizmetlerine ulaşımında yardımcı olan ve refakat eden sağlık teknisyenidir</a:t>
            </a:r>
          </a:p>
        </p:txBody>
      </p:sp>
    </p:spTree>
    <p:extLst>
      <p:ext uri="{BB962C8B-B14F-4D97-AF65-F5344CB8AC3E}">
        <p14:creationId xmlns:p14="http://schemas.microsoft.com/office/powerpoint/2010/main" val="434826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217862"/>
          </a:xfrm>
        </p:spPr>
        <p:txBody>
          <a:bodyPr>
            <a:normAutofit fontScale="90000"/>
          </a:bodyPr>
          <a:lstStyle/>
          <a:p>
            <a:endParaRPr lang="tr-TR" dirty="0"/>
          </a:p>
        </p:txBody>
      </p:sp>
      <p:sp>
        <p:nvSpPr>
          <p:cNvPr id="3" name="İçerik Yer Tutucusu 2"/>
          <p:cNvSpPr>
            <a:spLocks noGrp="1"/>
          </p:cNvSpPr>
          <p:nvPr>
            <p:ph idx="1"/>
          </p:nvPr>
        </p:nvSpPr>
        <p:spPr>
          <a:xfrm>
            <a:off x="2589212" y="841972"/>
            <a:ext cx="8915400" cy="5069250"/>
          </a:xfrm>
        </p:spPr>
        <p:txBody>
          <a:bodyPr/>
          <a:lstStyle/>
          <a:p>
            <a:r>
              <a:rPr lang="tr-TR" sz="2400" b="1" dirty="0"/>
              <a:t>Eğitimin Süresi ve İçeriği</a:t>
            </a:r>
            <a:r>
              <a:rPr lang="tr-TR" sz="2400" b="1" dirty="0" smtClean="0"/>
              <a:t>:</a:t>
            </a:r>
          </a:p>
          <a:p>
            <a:r>
              <a:rPr lang="tr-TR" dirty="0" smtClean="0"/>
              <a:t> </a:t>
            </a:r>
            <a:r>
              <a:rPr lang="tr-TR" dirty="0"/>
              <a:t>Sağlık Meslek Liselerinin </a:t>
            </a:r>
            <a:r>
              <a:rPr lang="tr-TR" dirty="0" smtClean="0"/>
              <a:t>Hemşire </a:t>
            </a:r>
            <a:r>
              <a:rPr lang="tr-TR" dirty="0"/>
              <a:t>Yardımcılığı Bölümünde 4.yıl süre ile eğitim verilmektedir. Mesleki Eğitimde; Genel Kültür Dersleri yanında Meslek Dersleri ve bunların Uygulamalı Dersleri (hastanelerde) verilmektedir. Öğrenciler 9 uncu sınıfta bütün okullarda okutulan ortak dersleri;10 sınıftan itibaren Sağlık Bilimleri Alanı'nda ortak derslerle birlikte Sağlık Bilimleri alan derslerini teorik ve uygulamalı olarak görürler.11.Sınıftan itibaren Hemşire Yardımcılığı Dalı'na geçerek ilgili dalla ilgili mesleki teorik ve uygulamalı eğitim alırlar. </a:t>
            </a:r>
          </a:p>
        </p:txBody>
      </p:sp>
    </p:spTree>
    <p:extLst>
      <p:ext uri="{BB962C8B-B14F-4D97-AF65-F5344CB8AC3E}">
        <p14:creationId xmlns:p14="http://schemas.microsoft.com/office/powerpoint/2010/main" val="4121154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525680"/>
          </a:xfrm>
        </p:spPr>
        <p:txBody>
          <a:bodyPr>
            <a:normAutofit fontScale="90000"/>
          </a:bodyPr>
          <a:lstStyle/>
          <a:p>
            <a:endParaRPr lang="tr-TR" dirty="0"/>
          </a:p>
        </p:txBody>
      </p:sp>
      <p:sp>
        <p:nvSpPr>
          <p:cNvPr id="3" name="İçerik Yer Tutucusu 2"/>
          <p:cNvSpPr>
            <a:spLocks noGrp="1"/>
          </p:cNvSpPr>
          <p:nvPr>
            <p:ph idx="1"/>
          </p:nvPr>
        </p:nvSpPr>
        <p:spPr>
          <a:xfrm>
            <a:off x="2589212" y="1149790"/>
            <a:ext cx="8915400" cy="4761432"/>
          </a:xfrm>
        </p:spPr>
        <p:txBody>
          <a:bodyPr/>
          <a:lstStyle/>
          <a:p>
            <a:r>
              <a:rPr lang="tr-TR" sz="2400" b="1" dirty="0"/>
              <a:t>Çalışma Alanları ve İş Bulma İmkanları</a:t>
            </a:r>
            <a:r>
              <a:rPr lang="tr-TR" sz="2400" b="1" dirty="0" smtClean="0"/>
              <a:t>:</a:t>
            </a:r>
          </a:p>
          <a:p>
            <a:r>
              <a:rPr lang="tr-TR" dirty="0"/>
              <a:t>Anadolu Sağlık Meslek Liseleri'ni bitiren mezunlar Hemşire Yardımcısı olarak Kamu ve özel sağlık kurum ve kuruluşlarında, yataklı ve yataksız sağlık kuruluşları, Devlet Hastaneleri, Özel Hastaneler, Doğumevleri ve Üniversite Hastanelerinin Servis ve acil servislerinde çalışmaktadırlar. Bu bölümün iyi yetişmiş mezunları sahada kendilerine rahatlıkla iş bulabilmektedirler. Sağlık sektörünün öneminin artmasıyla, bu bölümün mezunlarının geleceği çok açık görülmektedir</a:t>
            </a:r>
            <a:r>
              <a:rPr lang="tr-TR" dirty="0" smtClean="0"/>
              <a:t>.</a:t>
            </a:r>
          </a:p>
          <a:p>
            <a:r>
              <a:rPr lang="tr-TR" dirty="0" smtClean="0"/>
              <a:t> </a:t>
            </a:r>
            <a:r>
              <a:rPr lang="tr-TR" dirty="0"/>
              <a:t>Üniversiteye </a:t>
            </a:r>
            <a:r>
              <a:rPr lang="tr-TR" dirty="0" smtClean="0"/>
              <a:t>girişlerde </a:t>
            </a:r>
            <a:r>
              <a:rPr lang="tr-TR" dirty="0"/>
              <a:t>2 yıllık </a:t>
            </a:r>
            <a:r>
              <a:rPr lang="tr-TR" dirty="0" smtClean="0"/>
              <a:t>sağlık meslek </a:t>
            </a:r>
            <a:r>
              <a:rPr lang="tr-TR" dirty="0"/>
              <a:t>yüksekokulları</a:t>
            </a:r>
            <a:r>
              <a:rPr lang="tr-TR" dirty="0" smtClean="0"/>
              <a:t>  için </a:t>
            </a:r>
            <a:r>
              <a:rPr lang="tr-TR" dirty="0"/>
              <a:t>ayrıca ek puan verilmektedir. </a:t>
            </a:r>
          </a:p>
        </p:txBody>
      </p:sp>
    </p:spTree>
    <p:extLst>
      <p:ext uri="{BB962C8B-B14F-4D97-AF65-F5344CB8AC3E}">
        <p14:creationId xmlns:p14="http://schemas.microsoft.com/office/powerpoint/2010/main" val="2793660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45719"/>
          </a:xfrm>
        </p:spPr>
        <p:txBody>
          <a:bodyPr>
            <a:normAutofit fontScale="90000"/>
          </a:bodyPr>
          <a:lstStyle/>
          <a:p>
            <a:endParaRPr lang="tr-TR" dirty="0"/>
          </a:p>
        </p:txBody>
      </p:sp>
      <p:sp>
        <p:nvSpPr>
          <p:cNvPr id="3" name="İçerik Yer Tutucusu 2"/>
          <p:cNvSpPr>
            <a:spLocks noGrp="1"/>
          </p:cNvSpPr>
          <p:nvPr>
            <p:ph idx="1"/>
          </p:nvPr>
        </p:nvSpPr>
        <p:spPr>
          <a:xfrm>
            <a:off x="2589212" y="869133"/>
            <a:ext cx="8915400" cy="5042089"/>
          </a:xfrm>
        </p:spPr>
        <p:txBody>
          <a:bodyPr>
            <a:normAutofit lnSpcReduction="10000"/>
          </a:bodyPr>
          <a:lstStyle/>
          <a:p>
            <a:r>
              <a:rPr lang="tr-TR" sz="2400" b="1" dirty="0"/>
              <a:t>Görev Yerlerinde Yaptıkları İşler: </a:t>
            </a:r>
            <a:endParaRPr lang="tr-TR" sz="2400" b="1" dirty="0" smtClean="0"/>
          </a:p>
          <a:p>
            <a:r>
              <a:rPr lang="tr-TR" dirty="0" smtClean="0"/>
              <a:t>a) </a:t>
            </a:r>
            <a:r>
              <a:rPr lang="tr-TR" dirty="0"/>
              <a:t>Hasta odasının düzenini ve temizliğinin yapılmasını sağlar. </a:t>
            </a:r>
            <a:endParaRPr lang="tr-TR" dirty="0" smtClean="0"/>
          </a:p>
          <a:p>
            <a:r>
              <a:rPr lang="tr-TR" dirty="0" smtClean="0"/>
              <a:t>b</a:t>
            </a:r>
            <a:r>
              <a:rPr lang="tr-TR" dirty="0"/>
              <a:t>) Hastanın yatağını yapar</a:t>
            </a:r>
            <a:r>
              <a:rPr lang="tr-TR" dirty="0" smtClean="0"/>
              <a:t>.</a:t>
            </a:r>
          </a:p>
          <a:p>
            <a:r>
              <a:rPr lang="tr-TR" dirty="0" smtClean="0"/>
              <a:t> </a:t>
            </a:r>
            <a:r>
              <a:rPr lang="tr-TR" dirty="0"/>
              <a:t>c) Hasta güvenliğinin sağlanmasına yardım eder. </a:t>
            </a:r>
            <a:endParaRPr lang="tr-TR" dirty="0" smtClean="0"/>
          </a:p>
          <a:p>
            <a:r>
              <a:rPr lang="tr-TR" dirty="0" smtClean="0"/>
              <a:t>ç</a:t>
            </a:r>
            <a:r>
              <a:rPr lang="tr-TR" dirty="0"/>
              <a:t>) Hastanın tedavi planında yer alan ve hemşirenin uygun gördüğü oral ilaçları hastaya verir. </a:t>
            </a:r>
            <a:endParaRPr lang="tr-TR" dirty="0" smtClean="0"/>
          </a:p>
          <a:p>
            <a:r>
              <a:rPr lang="tr-TR" dirty="0" smtClean="0"/>
              <a:t>d</a:t>
            </a:r>
            <a:r>
              <a:rPr lang="tr-TR" dirty="0"/>
              <a:t>) Hastanın kişisel bakım ve temizliği ile ilgili gereksinimlerinin karşılanmasına yardım eder. </a:t>
            </a:r>
            <a:endParaRPr lang="tr-TR" dirty="0" smtClean="0"/>
          </a:p>
          <a:p>
            <a:r>
              <a:rPr lang="tr-TR" dirty="0" smtClean="0"/>
              <a:t>e</a:t>
            </a:r>
            <a:r>
              <a:rPr lang="tr-TR" dirty="0"/>
              <a:t>) Hastanın deri bütünlüğünü gözlemleyerek hemşireye bilgi verir. </a:t>
            </a:r>
            <a:endParaRPr lang="tr-TR" dirty="0" smtClean="0"/>
          </a:p>
          <a:p>
            <a:r>
              <a:rPr lang="tr-TR" dirty="0" smtClean="0"/>
              <a:t>f</a:t>
            </a:r>
            <a:r>
              <a:rPr lang="tr-TR" dirty="0"/>
              <a:t>) Hastaların muayene, tetkik ve tedavi için hazırlanmasına, tıbbi işlem öncesinde elbiselerinin değiştirilmesine ve işlem sonrasında giyinmesine yardım eder. </a:t>
            </a:r>
            <a:endParaRPr lang="tr-TR" dirty="0" smtClean="0"/>
          </a:p>
          <a:p>
            <a:r>
              <a:rPr lang="tr-TR" dirty="0" smtClean="0"/>
              <a:t>g</a:t>
            </a:r>
            <a:r>
              <a:rPr lang="tr-TR" dirty="0"/>
              <a:t>) Yatak yarasını önlemeye yönelik koruyucu işlemlerde hemşireye yardım eder. </a:t>
            </a:r>
            <a:endParaRPr lang="tr-TR" dirty="0" smtClean="0"/>
          </a:p>
          <a:p>
            <a:r>
              <a:rPr lang="tr-TR" dirty="0" smtClean="0"/>
              <a:t>ğ</a:t>
            </a:r>
            <a:r>
              <a:rPr lang="tr-TR" dirty="0"/>
              <a:t>) Hastanın günlük yaşam aktivitelerinin yerine getirilmesine yardım eder.</a:t>
            </a:r>
          </a:p>
        </p:txBody>
      </p:sp>
    </p:spTree>
    <p:extLst>
      <p:ext uri="{BB962C8B-B14F-4D97-AF65-F5344CB8AC3E}">
        <p14:creationId xmlns:p14="http://schemas.microsoft.com/office/powerpoint/2010/main" val="20790168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742963"/>
          </a:xfrm>
        </p:spPr>
        <p:txBody>
          <a:bodyPr/>
          <a:lstStyle/>
          <a:p>
            <a:r>
              <a:rPr lang="tr-TR" dirty="0"/>
              <a:t>EBE </a:t>
            </a:r>
            <a:r>
              <a:rPr lang="tr-TR" dirty="0" smtClean="0"/>
              <a:t>YARDIMCILIĞI </a:t>
            </a:r>
            <a:r>
              <a:rPr lang="tr-TR" dirty="0"/>
              <a:t>ALANI </a:t>
            </a:r>
          </a:p>
        </p:txBody>
      </p:sp>
      <p:sp>
        <p:nvSpPr>
          <p:cNvPr id="3" name="İçerik Yer Tutucusu 2"/>
          <p:cNvSpPr>
            <a:spLocks noGrp="1"/>
          </p:cNvSpPr>
          <p:nvPr>
            <p:ph idx="1"/>
          </p:nvPr>
        </p:nvSpPr>
        <p:spPr/>
        <p:txBody>
          <a:bodyPr/>
          <a:lstStyle/>
          <a:p>
            <a:r>
              <a:rPr lang="tr-TR" b="1" dirty="0"/>
              <a:t>Ebe yardımcısı; </a:t>
            </a:r>
            <a:r>
              <a:rPr lang="tr-TR" dirty="0"/>
              <a:t>sağlık meslek liselerinin ebe yardımcılığı programından mezun olup ebelerin nezaretinde yardımcı olarak çalışan, ayrıca hastaların günlük yaşam aktivitelerinin yerine getirilmesi, beslenme programının uygulanması, kişisel bakım ve temizliği ile sağlık hizmetlerine ulaşımında yardımcı olan ve refakat eden sağlık teknisyenidir</a:t>
            </a:r>
          </a:p>
        </p:txBody>
      </p:sp>
    </p:spTree>
    <p:extLst>
      <p:ext uri="{BB962C8B-B14F-4D97-AF65-F5344CB8AC3E}">
        <p14:creationId xmlns:p14="http://schemas.microsoft.com/office/powerpoint/2010/main" val="1575016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317450"/>
          </a:xfrm>
        </p:spPr>
        <p:txBody>
          <a:bodyPr>
            <a:normAutofit fontScale="90000"/>
          </a:bodyPr>
          <a:lstStyle/>
          <a:p>
            <a:endParaRPr lang="tr-TR" dirty="0"/>
          </a:p>
        </p:txBody>
      </p:sp>
      <p:sp>
        <p:nvSpPr>
          <p:cNvPr id="3" name="İçerik Yer Tutucusu 2"/>
          <p:cNvSpPr>
            <a:spLocks noGrp="1"/>
          </p:cNvSpPr>
          <p:nvPr>
            <p:ph idx="1"/>
          </p:nvPr>
        </p:nvSpPr>
        <p:spPr>
          <a:xfrm>
            <a:off x="2589212" y="1122630"/>
            <a:ext cx="8915400" cy="4788592"/>
          </a:xfrm>
        </p:spPr>
        <p:txBody>
          <a:bodyPr/>
          <a:lstStyle/>
          <a:p>
            <a:r>
              <a:rPr lang="tr-TR" sz="2400" b="1" dirty="0" smtClean="0"/>
              <a:t>Eğitim Süresi Ve İçeriği </a:t>
            </a:r>
          </a:p>
          <a:p>
            <a:r>
              <a:rPr lang="tr-TR" dirty="0"/>
              <a:t>Öğrenciler 9 uncu sınıfta bütün okullarda okutulan ortak dersleri;10 sınıftan itibaren alan seçerek, ortak derslerle birlikte sağlık hizmetleri alanı derslerini de görürler. </a:t>
            </a:r>
            <a:endParaRPr lang="tr-TR" dirty="0" smtClean="0"/>
          </a:p>
          <a:p>
            <a:r>
              <a:rPr lang="tr-TR" dirty="0"/>
              <a:t>Mesleğin eğitim süresi 4 yıldır. Eğitim teorik ve pratik eğitimlerden oluşur. Öğrenciler eğitimleri süresince; Kadın hastalıkları ve Doğum Dersi, Ana ve Çocuk Sağlığı Hizmetleri ve Eğitimi, Çocuk Sağlığı ve hastalıkları bilgisi, Ruh Sağlığı, Ebelikte Yöntem, Aile Planlaması, İlkyardım, Anatomi ve Fizyoloji, Histoloji, Farmakoloji, Beslenmeye Giriş, Patoloji, Halk Sağlığı ve Ebeliği derslerini alırlar. Bu meslek derslerini : Hastane, Doğum Evi ve Ana - Çocuk Sağlığı Merkezlerinde uygulamalı olarak yaparlar.</a:t>
            </a:r>
            <a:endParaRPr lang="tr-TR" b="1" dirty="0"/>
          </a:p>
        </p:txBody>
      </p:sp>
    </p:spTree>
    <p:extLst>
      <p:ext uri="{BB962C8B-B14F-4D97-AF65-F5344CB8AC3E}">
        <p14:creationId xmlns:p14="http://schemas.microsoft.com/office/powerpoint/2010/main" val="55656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272183"/>
          </a:xfrm>
        </p:spPr>
        <p:txBody>
          <a:bodyPr>
            <a:normAutofit fontScale="90000"/>
          </a:bodyPr>
          <a:lstStyle/>
          <a:p>
            <a:endParaRPr lang="tr-TR" dirty="0"/>
          </a:p>
        </p:txBody>
      </p:sp>
      <p:sp>
        <p:nvSpPr>
          <p:cNvPr id="3" name="İçerik Yer Tutucusu 2"/>
          <p:cNvSpPr>
            <a:spLocks noGrp="1"/>
          </p:cNvSpPr>
          <p:nvPr>
            <p:ph idx="1"/>
          </p:nvPr>
        </p:nvSpPr>
        <p:spPr>
          <a:xfrm>
            <a:off x="2589212" y="1004935"/>
            <a:ext cx="8915400" cy="4906287"/>
          </a:xfrm>
        </p:spPr>
        <p:txBody>
          <a:bodyPr/>
          <a:lstStyle/>
          <a:p>
            <a:r>
              <a:rPr lang="tr-TR" sz="2400" b="1" dirty="0" smtClean="0"/>
              <a:t>Çalışma Alanları Ve İs Bulma Olanakları</a:t>
            </a:r>
          </a:p>
          <a:p>
            <a:r>
              <a:rPr lang="tr-TR" dirty="0"/>
              <a:t>Ebe Yardımcısı Sağlık Bakanlığına, Sosyal Sigortalar Kurumu ve üniversitelere bağlı hastanelerle özel hastanelerde, doğumevlerinde ve aile planlaması merkezlerinde, aile hekimliği birimlerinde</a:t>
            </a:r>
            <a:r>
              <a:rPr lang="tr-TR" dirty="0" smtClean="0"/>
              <a:t>, doğum </a:t>
            </a:r>
            <a:r>
              <a:rPr lang="tr-TR" dirty="0"/>
              <a:t>klinikleri ve dispanserlerde iş bulabilirler. Bu meslekte çalışma koşulları genelde ağır olmasına karşın, ülkenin her yerinde çalışma olanağı olduğundan iş bulma sorununun olmadığı söylenebilir. Ayrıca Ülkemizde kaba doğum hızı, bebek ölüm hızı, genel doğurganlık hızı ve anne ölüm oranlarının yüksek olması nedeniyle ebe gereksinimi oldukça yüksek düzeyde olup, halen görev yapmakta olan ebe sayısı ihtiyacı karşılayacak düzeyde oldukça uzaktır. O nedenle programdan mezun olacak </a:t>
            </a:r>
            <a:r>
              <a:rPr lang="tr-TR" dirty="0" smtClean="0"/>
              <a:t>ebelere </a:t>
            </a:r>
            <a:r>
              <a:rPr lang="tr-TR" dirty="0"/>
              <a:t>talep </a:t>
            </a:r>
            <a:r>
              <a:rPr lang="tr-TR" dirty="0" smtClean="0"/>
              <a:t>fazladır.</a:t>
            </a:r>
            <a:endParaRPr lang="tr-TR" dirty="0"/>
          </a:p>
        </p:txBody>
      </p:sp>
    </p:spTree>
    <p:extLst>
      <p:ext uri="{BB962C8B-B14F-4D97-AF65-F5344CB8AC3E}">
        <p14:creationId xmlns:p14="http://schemas.microsoft.com/office/powerpoint/2010/main" val="19716229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145</TotalTime>
  <Words>1212</Words>
  <Application>Microsoft Office PowerPoint</Application>
  <PresentationFormat>Geniş ekran</PresentationFormat>
  <Paragraphs>65</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Century Gothic</vt:lpstr>
      <vt:lpstr>Wingdings 3</vt:lpstr>
      <vt:lpstr>Duman</vt:lpstr>
      <vt:lpstr>PowerPoint Sunusu</vt:lpstr>
      <vt:lpstr>OKULUMUZDA BULUNAN BÖLÜMLER</vt:lpstr>
      <vt:lpstr>HEMŞİRE YARDIMCILIĞI ALANI</vt:lpstr>
      <vt:lpstr>PowerPoint Sunusu</vt:lpstr>
      <vt:lpstr>PowerPoint Sunusu</vt:lpstr>
      <vt:lpstr>PowerPoint Sunusu</vt:lpstr>
      <vt:lpstr>EBE YARDIMCILIĞI ALANI </vt:lpstr>
      <vt:lpstr>PowerPoint Sunusu</vt:lpstr>
      <vt:lpstr>PowerPoint Sunusu</vt:lpstr>
      <vt:lpstr>PowerPoint Sunusu</vt:lpstr>
      <vt:lpstr>PowerPoint Sunusu</vt:lpstr>
      <vt:lpstr>SAĞLIK BAKIM TEKNİSYENLİĞİ</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Microsoft hesabı</cp:lastModifiedBy>
  <cp:revision>22</cp:revision>
  <dcterms:created xsi:type="dcterms:W3CDTF">2025-03-03T08:39:55Z</dcterms:created>
  <dcterms:modified xsi:type="dcterms:W3CDTF">2025-03-04T10:45:18Z</dcterms:modified>
</cp:coreProperties>
</file>